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1" r:id="rId4"/>
    <p:sldId id="269" r:id="rId5"/>
    <p:sldId id="263" r:id="rId6"/>
    <p:sldId id="259" r:id="rId7"/>
    <p:sldId id="260" r:id="rId8"/>
    <p:sldId id="261" r:id="rId9"/>
    <p:sldId id="262" r:id="rId10"/>
    <p:sldId id="264" r:id="rId11"/>
    <p:sldId id="270" r:id="rId12"/>
    <p:sldId id="265" r:id="rId13"/>
    <p:sldId id="267" r:id="rId14"/>
    <p:sldId id="272" r:id="rId15"/>
    <p:sldId id="274" r:id="rId16"/>
    <p:sldId id="275" r:id="rId17"/>
    <p:sldId id="273" r:id="rId1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1" autoAdjust="0"/>
    <p:restoredTop sz="94660"/>
  </p:normalViewPr>
  <p:slideViewPr>
    <p:cSldViewPr snapToGrid="0">
      <p:cViewPr varScale="1">
        <p:scale>
          <a:sx n="69" d="100"/>
          <a:sy n="69" d="100"/>
        </p:scale>
        <p:origin x="55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Ilmara%20lietas\No%20veca%20datora\Tautibu%20vecumi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zimstib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zimstib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Ilmara%20lietas\No%20veca%20datora\Rigas%20diagramma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 w="15875" cap="rnd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numRef>
              <c:f>Sheet4!$D$41:$D$66</c:f>
              <c:numCache>
                <c:formatCode>General</c:formatCode>
                <c:ptCount val="26"/>
                <c:pt idx="0">
                  <c:v>1960</c:v>
                </c:pt>
                <c:pt idx="1">
                  <c:v>1959</c:v>
                </c:pt>
                <c:pt idx="2">
                  <c:v>1958</c:v>
                </c:pt>
                <c:pt idx="3">
                  <c:v>1957</c:v>
                </c:pt>
                <c:pt idx="4">
                  <c:v>1956</c:v>
                </c:pt>
                <c:pt idx="5">
                  <c:v>1955</c:v>
                </c:pt>
                <c:pt idx="6">
                  <c:v>1954</c:v>
                </c:pt>
                <c:pt idx="7">
                  <c:v>1953</c:v>
                </c:pt>
                <c:pt idx="8">
                  <c:v>1952</c:v>
                </c:pt>
                <c:pt idx="9">
                  <c:v>1951</c:v>
                </c:pt>
                <c:pt idx="10">
                  <c:v>1950</c:v>
                </c:pt>
                <c:pt idx="11">
                  <c:v>1949</c:v>
                </c:pt>
                <c:pt idx="12">
                  <c:v>1948</c:v>
                </c:pt>
                <c:pt idx="13">
                  <c:v>1947</c:v>
                </c:pt>
                <c:pt idx="14">
                  <c:v>1946</c:v>
                </c:pt>
                <c:pt idx="15">
                  <c:v>1945</c:v>
                </c:pt>
                <c:pt idx="16">
                  <c:v>1944</c:v>
                </c:pt>
                <c:pt idx="17">
                  <c:v>1943</c:v>
                </c:pt>
                <c:pt idx="18">
                  <c:v>1942</c:v>
                </c:pt>
                <c:pt idx="19">
                  <c:v>1941</c:v>
                </c:pt>
                <c:pt idx="20">
                  <c:v>1940</c:v>
                </c:pt>
                <c:pt idx="21">
                  <c:v>1939</c:v>
                </c:pt>
                <c:pt idx="22">
                  <c:v>1938</c:v>
                </c:pt>
                <c:pt idx="23">
                  <c:v>1937</c:v>
                </c:pt>
                <c:pt idx="24">
                  <c:v>1936</c:v>
                </c:pt>
                <c:pt idx="25">
                  <c:v>1935</c:v>
                </c:pt>
              </c:numCache>
            </c:numRef>
          </c:cat>
          <c:val>
            <c:numRef>
              <c:f>Sheet4!$E$41:$E$66</c:f>
              <c:numCache>
                <c:formatCode>General</c:formatCode>
                <c:ptCount val="26"/>
                <c:pt idx="0">
                  <c:v>19105</c:v>
                </c:pt>
                <c:pt idx="1">
                  <c:v>18625</c:v>
                </c:pt>
                <c:pt idx="2">
                  <c:v>18439</c:v>
                </c:pt>
                <c:pt idx="3">
                  <c:v>17861</c:v>
                </c:pt>
                <c:pt idx="4">
                  <c:v>16732</c:v>
                </c:pt>
                <c:pt idx="5">
                  <c:v>16405</c:v>
                </c:pt>
                <c:pt idx="6">
                  <c:v>15562</c:v>
                </c:pt>
                <c:pt idx="7">
                  <c:v>14543</c:v>
                </c:pt>
                <c:pt idx="8">
                  <c:v>14452</c:v>
                </c:pt>
                <c:pt idx="9">
                  <c:v>14660</c:v>
                </c:pt>
                <c:pt idx="10">
                  <c:v>14173</c:v>
                </c:pt>
                <c:pt idx="11">
                  <c:v>14713</c:v>
                </c:pt>
                <c:pt idx="12">
                  <c:v>14292</c:v>
                </c:pt>
                <c:pt idx="13">
                  <c:v>12996</c:v>
                </c:pt>
                <c:pt idx="14">
                  <c:v>11721</c:v>
                </c:pt>
                <c:pt idx="15">
                  <c:v>13294</c:v>
                </c:pt>
                <c:pt idx="16">
                  <c:v>15509</c:v>
                </c:pt>
                <c:pt idx="17">
                  <c:v>17832</c:v>
                </c:pt>
                <c:pt idx="18">
                  <c:v>18187</c:v>
                </c:pt>
                <c:pt idx="19">
                  <c:v>17762</c:v>
                </c:pt>
                <c:pt idx="20">
                  <c:v>17036</c:v>
                </c:pt>
                <c:pt idx="21">
                  <c:v>16968</c:v>
                </c:pt>
                <c:pt idx="22">
                  <c:v>16540</c:v>
                </c:pt>
                <c:pt idx="23">
                  <c:v>15335</c:v>
                </c:pt>
                <c:pt idx="24">
                  <c:v>15158</c:v>
                </c:pt>
                <c:pt idx="25">
                  <c:v>14225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CD-40FB-93D8-BDB9C10E977A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6">
                    <a:tint val="96000"/>
                    <a:lumMod val="104000"/>
                  </a:schemeClr>
                </a:gs>
                <a:gs pos="100000">
                  <a:schemeClr val="accent6">
                    <a:shade val="98000"/>
                    <a:lumMod val="94000"/>
                  </a:schemeClr>
                </a:gs>
              </a:gsLst>
              <a:lin ang="5400000" scaled="0"/>
            </a:gradFill>
            <a:ln w="9525" cap="rnd" cmpd="sng" algn="ctr">
              <a:solidFill>
                <a:schemeClr val="accent6">
                  <a:shade val="90000"/>
                </a:schemeClr>
              </a:solidFill>
              <a:prstDash val="solid"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</c:spPr>
          <c:invertIfNegative val="0"/>
          <c:cat>
            <c:numRef>
              <c:f>Sheet4!$D$41:$D$66</c:f>
              <c:numCache>
                <c:formatCode>General</c:formatCode>
                <c:ptCount val="26"/>
                <c:pt idx="0">
                  <c:v>1960</c:v>
                </c:pt>
                <c:pt idx="1">
                  <c:v>1959</c:v>
                </c:pt>
                <c:pt idx="2">
                  <c:v>1958</c:v>
                </c:pt>
                <c:pt idx="3">
                  <c:v>1957</c:v>
                </c:pt>
                <c:pt idx="4">
                  <c:v>1956</c:v>
                </c:pt>
                <c:pt idx="5">
                  <c:v>1955</c:v>
                </c:pt>
                <c:pt idx="6">
                  <c:v>1954</c:v>
                </c:pt>
                <c:pt idx="7">
                  <c:v>1953</c:v>
                </c:pt>
                <c:pt idx="8">
                  <c:v>1952</c:v>
                </c:pt>
                <c:pt idx="9">
                  <c:v>1951</c:v>
                </c:pt>
                <c:pt idx="10">
                  <c:v>1950</c:v>
                </c:pt>
                <c:pt idx="11">
                  <c:v>1949</c:v>
                </c:pt>
                <c:pt idx="12">
                  <c:v>1948</c:v>
                </c:pt>
                <c:pt idx="13">
                  <c:v>1947</c:v>
                </c:pt>
                <c:pt idx="14">
                  <c:v>1946</c:v>
                </c:pt>
                <c:pt idx="15">
                  <c:v>1945</c:v>
                </c:pt>
                <c:pt idx="16">
                  <c:v>1944</c:v>
                </c:pt>
                <c:pt idx="17">
                  <c:v>1943</c:v>
                </c:pt>
                <c:pt idx="18">
                  <c:v>1942</c:v>
                </c:pt>
                <c:pt idx="19">
                  <c:v>1941</c:v>
                </c:pt>
                <c:pt idx="20">
                  <c:v>1940</c:v>
                </c:pt>
                <c:pt idx="21">
                  <c:v>1939</c:v>
                </c:pt>
                <c:pt idx="22">
                  <c:v>1938</c:v>
                </c:pt>
                <c:pt idx="23">
                  <c:v>1937</c:v>
                </c:pt>
                <c:pt idx="24">
                  <c:v>1936</c:v>
                </c:pt>
                <c:pt idx="25">
                  <c:v>1935</c:v>
                </c:pt>
              </c:numCache>
            </c:numRef>
          </c:cat>
          <c:val>
            <c:numRef>
              <c:f>Sheet4!$F$41:$F$66</c:f>
              <c:numCache>
                <c:formatCode>General</c:formatCode>
                <c:ptCount val="26"/>
                <c:pt idx="0">
                  <c:v>17663</c:v>
                </c:pt>
                <c:pt idx="1">
                  <c:v>17765</c:v>
                </c:pt>
                <c:pt idx="2">
                  <c:v>17635</c:v>
                </c:pt>
                <c:pt idx="3">
                  <c:v>17572</c:v>
                </c:pt>
                <c:pt idx="4">
                  <c:v>16807</c:v>
                </c:pt>
                <c:pt idx="5">
                  <c:v>16914</c:v>
                </c:pt>
                <c:pt idx="6">
                  <c:v>17094</c:v>
                </c:pt>
                <c:pt idx="7">
                  <c:v>15743</c:v>
                </c:pt>
                <c:pt idx="8">
                  <c:v>16416</c:v>
                </c:pt>
                <c:pt idx="9">
                  <c:v>16295</c:v>
                </c:pt>
                <c:pt idx="10">
                  <c:v>15990</c:v>
                </c:pt>
                <c:pt idx="11">
                  <c:v>17211</c:v>
                </c:pt>
                <c:pt idx="12">
                  <c:v>16159</c:v>
                </c:pt>
                <c:pt idx="13">
                  <c:v>15035</c:v>
                </c:pt>
                <c:pt idx="14">
                  <c:v>13939</c:v>
                </c:pt>
                <c:pt idx="15">
                  <c:v>9848</c:v>
                </c:pt>
                <c:pt idx="16">
                  <c:v>9353</c:v>
                </c:pt>
                <c:pt idx="17">
                  <c:v>8925</c:v>
                </c:pt>
                <c:pt idx="18">
                  <c:v>10117</c:v>
                </c:pt>
                <c:pt idx="19">
                  <c:v>14088</c:v>
                </c:pt>
                <c:pt idx="20">
                  <c:v>13221</c:v>
                </c:pt>
                <c:pt idx="21">
                  <c:v>14289</c:v>
                </c:pt>
                <c:pt idx="22">
                  <c:v>14642</c:v>
                </c:pt>
                <c:pt idx="23">
                  <c:v>14853</c:v>
                </c:pt>
                <c:pt idx="24">
                  <c:v>12667</c:v>
                </c:pt>
                <c:pt idx="25">
                  <c:v>11392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CD-40FB-93D8-BDB9C10E97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axId val="311134448"/>
        <c:axId val="311130920"/>
      </c:barChart>
      <c:catAx>
        <c:axId val="311134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11130920"/>
        <c:crosses val="autoZero"/>
        <c:auto val="1"/>
        <c:lblAlgn val="ctr"/>
        <c:lblOffset val="100"/>
        <c:noMultiLvlLbl val="0"/>
      </c:catAx>
      <c:valAx>
        <c:axId val="311130920"/>
        <c:scaling>
          <c:orientation val="minMax"/>
          <c:max val="2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11134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Sheet1!$L$40</c:f>
              <c:strCache>
                <c:ptCount val="1"/>
                <c:pt idx="0">
                  <c:v>Latvijā</c:v>
                </c:pt>
              </c:strCache>
            </c:strRef>
          </c:tx>
          <c:spPr>
            <a:solidFill>
              <a:schemeClr val="accent5"/>
            </a:solidFill>
            <a:ln w="15875" cap="rnd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numRef>
              <c:f>Sheet1!$K$41:$K$53</c:f>
              <c:numCache>
                <c:formatCode>0</c:formatCode>
                <c:ptCount val="13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</c:numCache>
            </c:numRef>
          </c:cat>
          <c:val>
            <c:numRef>
              <c:f>Sheet1!$L$41:$L$53</c:f>
              <c:numCache>
                <c:formatCode>General</c:formatCode>
                <c:ptCount val="13"/>
                <c:pt idx="0">
                  <c:v>2997</c:v>
                </c:pt>
                <c:pt idx="1">
                  <c:v>2521</c:v>
                </c:pt>
                <c:pt idx="2">
                  <c:v>3434</c:v>
                </c:pt>
                <c:pt idx="6">
                  <c:v>7441</c:v>
                </c:pt>
                <c:pt idx="7" formatCode="#,##0_ ;[Red]\-#,##0\ ">
                  <c:v>5585</c:v>
                </c:pt>
                <c:pt idx="8" formatCode="#,##0_ ;[Red]\-#,##0\ ">
                  <c:v>10632</c:v>
                </c:pt>
                <c:pt idx="9" formatCode="#,##0_ ;[Red]\-#,##0\ ">
                  <c:v>9985</c:v>
                </c:pt>
                <c:pt idx="10" formatCode="#,##0_ ;[Red]\-#,##0\ ">
                  <c:v>8854</c:v>
                </c:pt>
                <c:pt idx="11" formatCode="#,##0_ ;[Red]\-#,##0\ ">
                  <c:v>6338</c:v>
                </c:pt>
                <c:pt idx="12" formatCode="#,##0_ ;[Red]\-#,##0\ ">
                  <c:v>3106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DC-42F1-94D2-E12E1984ABCB}"/>
            </c:ext>
          </c:extLst>
        </c:ser>
        <c:ser>
          <c:idx val="1"/>
          <c:order val="1"/>
          <c:tx>
            <c:strRef>
              <c:f>Sheet1!$M$40</c:f>
              <c:strCache>
                <c:ptCount val="1"/>
                <c:pt idx="0">
                  <c:v>t.sk latviešiem </c:v>
                </c:pt>
              </c:strCache>
            </c:strRef>
          </c:tx>
          <c:invertIfNegative val="0"/>
          <c:cat>
            <c:numRef>
              <c:f>Sheet1!$K$41:$K$53</c:f>
              <c:numCache>
                <c:formatCode>0</c:formatCode>
                <c:ptCount val="13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</c:numCache>
            </c:numRef>
          </c:cat>
          <c:val>
            <c:numRef>
              <c:f>Sheet1!$M$41:$M$53</c:f>
              <c:numCache>
                <c:formatCode>General</c:formatCode>
                <c:ptCount val="13"/>
                <c:pt idx="0">
                  <c:v>-3032</c:v>
                </c:pt>
                <c:pt idx="1">
                  <c:v>-2633</c:v>
                </c:pt>
                <c:pt idx="2">
                  <c:v>-2189</c:v>
                </c:pt>
                <c:pt idx="6" formatCode="#,##0_ ;[Red]\-#,##0\ ">
                  <c:v>525</c:v>
                </c:pt>
                <c:pt idx="7" formatCode="#,##0_ ;[Red]\-#,##0\ ">
                  <c:v>-183</c:v>
                </c:pt>
                <c:pt idx="8" formatCode="#,##0_ ;[Red]\-#,##0\ ">
                  <c:v>2931</c:v>
                </c:pt>
                <c:pt idx="9" formatCode="#,##0_ ;[Red]\-#,##0\ ">
                  <c:v>2169</c:v>
                </c:pt>
                <c:pt idx="10" formatCode="#,##0_ ;[Red]\-#,##0\ ">
                  <c:v>2392</c:v>
                </c:pt>
                <c:pt idx="11" formatCode="#,##0_ ;[Red]\-#,##0\ ">
                  <c:v>2180</c:v>
                </c:pt>
                <c:pt idx="12" formatCode="#,##0_ ;[Red]\-#,##0\ ">
                  <c:v>1546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DC-42F1-94D2-E12E1984AB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131704"/>
        <c:axId val="311132096"/>
      </c:barChart>
      <c:catAx>
        <c:axId val="31113170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crossAx val="311132096"/>
        <c:crosses val="autoZero"/>
        <c:auto val="1"/>
        <c:lblAlgn val="ctr"/>
        <c:lblOffset val="100"/>
        <c:noMultiLvlLbl val="0"/>
      </c:catAx>
      <c:valAx>
        <c:axId val="311132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1131704"/>
        <c:crosses val="autoZero"/>
        <c:crossBetween val="between"/>
      </c:valAx>
      <c:spPr>
        <a:ln w="9525" cap="sq" cmpd="sng">
          <a:solidFill>
            <a:schemeClr val="accent1"/>
          </a:solidFill>
        </a:ln>
      </c:spPr>
    </c:plotArea>
    <c:legend>
      <c:legendPos val="r"/>
      <c:overlay val="0"/>
      <c:txPr>
        <a:bodyPr/>
        <a:lstStyle/>
        <a:p>
          <a:pPr>
            <a:defRPr sz="1600" b="1"/>
          </a:pPr>
          <a:endParaRPr lang="lv-LV"/>
        </a:p>
      </c:txPr>
    </c:legend>
    <c:plotVisOnly val="1"/>
    <c:dispBlanksAs val="gap"/>
    <c:showDLblsOverMax val="0"/>
  </c:chart>
  <c:txPr>
    <a:bodyPr/>
    <a:lstStyle/>
    <a:p>
      <a:pPr>
        <a:defRPr sz="1400" b="1"/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Sheet4!$A$2</c:f>
              <c:strCache>
                <c:ptCount val="1"/>
                <c:pt idx="0">
                  <c:v>Igaunija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5555555555555558E-3"/>
                  <c:y val="-6.4814814814814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79-49D4-808A-61CCF6E6ABF2}"/>
                </c:ext>
              </c:extLst>
            </c:dLbl>
            <c:dLbl>
              <c:idx val="1"/>
              <c:layout>
                <c:manualLayout>
                  <c:x val="-1.111111111111112E-2"/>
                  <c:y val="9.25925925925926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79-49D4-808A-61CCF6E6ABF2}"/>
                </c:ext>
              </c:extLst>
            </c:dLbl>
            <c:dLbl>
              <c:idx val="5"/>
              <c:layout>
                <c:manualLayout>
                  <c:x val="-8.3333333333333367E-3"/>
                  <c:y val="4.629629629629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79-49D4-808A-61CCF6E6ABF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Sheet4!$B$1:$G$1</c:f>
              <c:numCache>
                <c:formatCode>General</c:formatCode>
                <c:ptCount val="6"/>
                <c:pt idx="0">
                  <c:v>1935</c:v>
                </c:pt>
                <c:pt idx="1">
                  <c:v>1950</c:v>
                </c:pt>
                <c:pt idx="2">
                  <c:v>1960</c:v>
                </c:pt>
                <c:pt idx="3">
                  <c:v>1970</c:v>
                </c:pt>
                <c:pt idx="4">
                  <c:v>1980</c:v>
                </c:pt>
                <c:pt idx="5">
                  <c:v>1990</c:v>
                </c:pt>
              </c:numCache>
            </c:numRef>
          </c:cat>
          <c:val>
            <c:numRef>
              <c:f>Sheet4!$B$2:$G$2</c:f>
              <c:numCache>
                <c:formatCode>General</c:formatCode>
                <c:ptCount val="6"/>
                <c:pt idx="0">
                  <c:v>20</c:v>
                </c:pt>
                <c:pt idx="1">
                  <c:v>32</c:v>
                </c:pt>
                <c:pt idx="2">
                  <c:v>29</c:v>
                </c:pt>
                <c:pt idx="3">
                  <c:v>28</c:v>
                </c:pt>
                <c:pt idx="4">
                  <c:v>54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79-49D4-808A-61CCF6E6ABF2}"/>
            </c:ext>
          </c:extLst>
        </c:ser>
        <c:ser>
          <c:idx val="1"/>
          <c:order val="1"/>
          <c:tx>
            <c:strRef>
              <c:f>Sheet4!$A$3</c:f>
              <c:strCache>
                <c:ptCount val="1"/>
                <c:pt idx="0">
                  <c:v>Latvija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8.3333333333333367E-3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79-49D4-808A-61CCF6E6ABF2}"/>
                </c:ext>
              </c:extLst>
            </c:dLbl>
            <c:dLbl>
              <c:idx val="1"/>
              <c:layout>
                <c:manualLayout>
                  <c:x val="-8.33333333333333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79-49D4-808A-61CCF6E6ABF2}"/>
                </c:ext>
              </c:extLst>
            </c:dLbl>
            <c:dLbl>
              <c:idx val="2"/>
              <c:layout>
                <c:manualLayout>
                  <c:x val="8.3333333333333367E-3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79-49D4-808A-61CCF6E6ABF2}"/>
                </c:ext>
              </c:extLst>
            </c:dLbl>
            <c:dLbl>
              <c:idx val="5"/>
              <c:layout>
                <c:manualLayout>
                  <c:x val="4.3835614921366112E-3"/>
                  <c:y val="-9.502750589769782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79-49D4-808A-61CCF6E6ABF2}"/>
                </c:ext>
              </c:extLst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Sheet4!$B$1:$G$1</c:f>
              <c:numCache>
                <c:formatCode>General</c:formatCode>
                <c:ptCount val="6"/>
                <c:pt idx="0">
                  <c:v>1935</c:v>
                </c:pt>
                <c:pt idx="1">
                  <c:v>1950</c:v>
                </c:pt>
                <c:pt idx="2">
                  <c:v>1960</c:v>
                </c:pt>
                <c:pt idx="3">
                  <c:v>1970</c:v>
                </c:pt>
                <c:pt idx="4">
                  <c:v>1980</c:v>
                </c:pt>
                <c:pt idx="5">
                  <c:v>1990</c:v>
                </c:pt>
              </c:numCache>
            </c:numRef>
          </c:cat>
          <c:val>
            <c:numRef>
              <c:f>Sheet4!$B$3:$G$3</c:f>
              <c:numCache>
                <c:formatCode>General</c:formatCode>
                <c:ptCount val="6"/>
                <c:pt idx="0">
                  <c:v>15</c:v>
                </c:pt>
                <c:pt idx="1">
                  <c:v>31</c:v>
                </c:pt>
                <c:pt idx="2">
                  <c:v>15</c:v>
                </c:pt>
                <c:pt idx="3">
                  <c:v>32</c:v>
                </c:pt>
                <c:pt idx="4">
                  <c:v>56</c:v>
                </c:pt>
                <c:pt idx="5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79-49D4-808A-61CCF6E6ABF2}"/>
            </c:ext>
          </c:extLst>
        </c:ser>
        <c:ser>
          <c:idx val="2"/>
          <c:order val="2"/>
          <c:tx>
            <c:strRef>
              <c:f>Sheet4!$A$4</c:f>
              <c:strCache>
                <c:ptCount val="1"/>
                <c:pt idx="0">
                  <c:v>Lietuva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9444444444444445E-2"/>
                  <c:y val="-2.7777777777777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79-49D4-808A-61CCF6E6ABF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Sheet4!$B$1:$G$1</c:f>
              <c:numCache>
                <c:formatCode>General</c:formatCode>
                <c:ptCount val="6"/>
                <c:pt idx="0">
                  <c:v>1935</c:v>
                </c:pt>
                <c:pt idx="1">
                  <c:v>1950</c:v>
                </c:pt>
                <c:pt idx="2">
                  <c:v>1960</c:v>
                </c:pt>
                <c:pt idx="3">
                  <c:v>1970</c:v>
                </c:pt>
                <c:pt idx="4">
                  <c:v>1980</c:v>
                </c:pt>
                <c:pt idx="5">
                  <c:v>1990</c:v>
                </c:pt>
              </c:numCache>
            </c:numRef>
          </c:cat>
          <c:val>
            <c:numRef>
              <c:f>Sheet4!$B$4:$G$4</c:f>
              <c:numCache>
                <c:formatCode>General</c:formatCode>
                <c:ptCount val="6"/>
                <c:pt idx="0">
                  <c:v>29</c:v>
                </c:pt>
                <c:pt idx="1">
                  <c:v>38</c:v>
                </c:pt>
                <c:pt idx="2">
                  <c:v>14</c:v>
                </c:pt>
                <c:pt idx="3">
                  <c:v>22</c:v>
                </c:pt>
                <c:pt idx="4">
                  <c:v>39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C79-49D4-808A-61CCF6E6A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135232"/>
        <c:axId val="311132880"/>
      </c:barChart>
      <c:catAx>
        <c:axId val="31113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1132880"/>
        <c:crosses val="autoZero"/>
        <c:auto val="1"/>
        <c:lblAlgn val="ctr"/>
        <c:lblOffset val="100"/>
        <c:noMultiLvlLbl val="0"/>
      </c:catAx>
      <c:valAx>
        <c:axId val="311132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113523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400" b="1"/>
          </a:pPr>
          <a:endParaRPr lang="lv-LV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lv-LV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25538373260206E-2"/>
          <c:y val="0.10256446945280109"/>
          <c:w val="0.87473510874834914"/>
          <c:h val="0.64102793408000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Dzivokli!$B$1</c:f>
              <c:strCache>
                <c:ptCount val="1"/>
                <c:pt idx="0">
                  <c:v>Latviešu ģimenes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Dzivokli!$A$2:$A$6</c:f>
              <c:strCache>
                <c:ptCount val="5"/>
                <c:pt idx="0">
                  <c:v>līdz 1918</c:v>
                </c:pt>
                <c:pt idx="1">
                  <c:v>1918-1940</c:v>
                </c:pt>
                <c:pt idx="2">
                  <c:v>1941-1960</c:v>
                </c:pt>
                <c:pt idx="3">
                  <c:v>1961-1980</c:v>
                </c:pt>
                <c:pt idx="4">
                  <c:v>1981-1989</c:v>
                </c:pt>
              </c:strCache>
            </c:strRef>
          </c:cat>
          <c:val>
            <c:numRef>
              <c:f>Dzivokli!$B$2:$B$6</c:f>
              <c:numCache>
                <c:formatCode>General</c:formatCode>
                <c:ptCount val="5"/>
                <c:pt idx="0">
                  <c:v>40</c:v>
                </c:pt>
                <c:pt idx="1">
                  <c:v>50.3</c:v>
                </c:pt>
                <c:pt idx="2">
                  <c:v>27.3</c:v>
                </c:pt>
                <c:pt idx="3">
                  <c:v>19.899999999999999</c:v>
                </c:pt>
                <c:pt idx="4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43-405E-BE2C-8965B522B645}"/>
            </c:ext>
          </c:extLst>
        </c:ser>
        <c:ser>
          <c:idx val="1"/>
          <c:order val="1"/>
          <c:tx>
            <c:strRef>
              <c:f>Dzivokli!$C$1</c:f>
              <c:strCache>
                <c:ptCount val="1"/>
                <c:pt idx="0">
                  <c:v>Jauktās ģimenes</c:v>
                </c:pt>
              </c:strCache>
            </c:strRef>
          </c:tx>
          <c:spPr>
            <a:solidFill>
              <a:srgbClr val="FFCC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Dzivokli!$A$2:$A$6</c:f>
              <c:strCache>
                <c:ptCount val="5"/>
                <c:pt idx="0">
                  <c:v>līdz 1918</c:v>
                </c:pt>
                <c:pt idx="1">
                  <c:v>1918-1940</c:v>
                </c:pt>
                <c:pt idx="2">
                  <c:v>1941-1960</c:v>
                </c:pt>
                <c:pt idx="3">
                  <c:v>1961-1980</c:v>
                </c:pt>
                <c:pt idx="4">
                  <c:v>1981-1989</c:v>
                </c:pt>
              </c:strCache>
            </c:strRef>
          </c:cat>
          <c:val>
            <c:numRef>
              <c:f>Dzivokli!$C$2:$C$6</c:f>
              <c:numCache>
                <c:formatCode>General</c:formatCode>
                <c:ptCount val="5"/>
                <c:pt idx="0">
                  <c:v>13.5</c:v>
                </c:pt>
                <c:pt idx="1">
                  <c:v>13.2</c:v>
                </c:pt>
                <c:pt idx="2">
                  <c:v>12.8</c:v>
                </c:pt>
                <c:pt idx="3">
                  <c:v>13.4</c:v>
                </c:pt>
                <c:pt idx="4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43-405E-BE2C-8965B522B645}"/>
            </c:ext>
          </c:extLst>
        </c:ser>
        <c:ser>
          <c:idx val="2"/>
          <c:order val="2"/>
          <c:tx>
            <c:strRef>
              <c:f>Dzivokli!$D$1</c:f>
              <c:strCache>
                <c:ptCount val="1"/>
                <c:pt idx="0">
                  <c:v>Citas ģimenes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Dzivokli!$A$2:$A$6</c:f>
              <c:strCache>
                <c:ptCount val="5"/>
                <c:pt idx="0">
                  <c:v>līdz 1918</c:v>
                </c:pt>
                <c:pt idx="1">
                  <c:v>1918-1940</c:v>
                </c:pt>
                <c:pt idx="2">
                  <c:v>1941-1960</c:v>
                </c:pt>
                <c:pt idx="3">
                  <c:v>1961-1980</c:v>
                </c:pt>
                <c:pt idx="4">
                  <c:v>1981-1989</c:v>
                </c:pt>
              </c:strCache>
            </c:strRef>
          </c:cat>
          <c:val>
            <c:numRef>
              <c:f>Dzivokli!$D$2:$D$6</c:f>
              <c:numCache>
                <c:formatCode>General</c:formatCode>
                <c:ptCount val="5"/>
                <c:pt idx="0">
                  <c:v>46.5</c:v>
                </c:pt>
                <c:pt idx="1">
                  <c:v>36.6</c:v>
                </c:pt>
                <c:pt idx="2">
                  <c:v>59.9</c:v>
                </c:pt>
                <c:pt idx="3">
                  <c:v>66.7</c:v>
                </c:pt>
                <c:pt idx="4">
                  <c:v>67.3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43-405E-BE2C-8965B522B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129352"/>
        <c:axId val="311131312"/>
      </c:barChart>
      <c:catAx>
        <c:axId val="311129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311131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11313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311129352"/>
        <c:crosses val="autoZero"/>
        <c:crossBetween val="between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/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750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3237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828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19535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2311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9817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20147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0138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52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576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114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473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744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427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908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249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6FA26-5EEF-4439-B0B5-2BBA5F76427A}" type="datetimeFigureOut">
              <a:rPr lang="lv-LV" smtClean="0"/>
              <a:pPr/>
              <a:t>22.03.2019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C221BF-07AA-49D2-91B6-E7F85C1363A9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0383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33550" y="1120346"/>
            <a:ext cx="9734550" cy="4576398"/>
          </a:xfrm>
        </p:spPr>
        <p:txBody>
          <a:bodyPr>
            <a:normAutofit fontScale="90000"/>
          </a:bodyPr>
          <a:lstStyle/>
          <a:p>
            <a:pPr algn="ctr"/>
            <a:r>
              <a:rPr lang="lv-LV" sz="6700" b="1" dirty="0" smtClean="0"/>
              <a:t>PSRS OKUPĀCIJAS RADĪTIE DEMOGRĀFISKIE ZAUDĒJUMI </a:t>
            </a:r>
            <a:br>
              <a:rPr lang="lv-LV" sz="6700" b="1" dirty="0" smtClean="0"/>
            </a:br>
            <a:r>
              <a:rPr lang="lv-LV" sz="6700" b="1" dirty="0" smtClean="0"/>
              <a:t>BALTIJAS VALSTĪM</a:t>
            </a:r>
            <a:r>
              <a:rPr lang="lv-LV" sz="8000" b="1" dirty="0" smtClean="0"/>
              <a:t/>
            </a:r>
            <a:br>
              <a:rPr lang="lv-LV" sz="8000" b="1" dirty="0" smtClean="0"/>
            </a:br>
            <a:r>
              <a:rPr lang="lv-LV" sz="8900" b="1" dirty="0"/>
              <a:t/>
            </a:r>
            <a:br>
              <a:rPr lang="lv-LV" sz="8900" b="1" dirty="0"/>
            </a:br>
            <a:r>
              <a:rPr lang="lv-LV" sz="4400" dirty="0" smtClean="0"/>
              <a:t>Pētījumus apkopojis</a:t>
            </a:r>
            <a:endParaRPr lang="lv-LV" sz="67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47286" y="5991224"/>
            <a:ext cx="3949013" cy="450765"/>
          </a:xfrm>
        </p:spPr>
        <p:txBody>
          <a:bodyPr>
            <a:noAutofit/>
          </a:bodyPr>
          <a:lstStyle/>
          <a:p>
            <a:r>
              <a:rPr lang="lv-LV" sz="2800" dirty="0" smtClean="0"/>
              <a:t>Ilmārs Mežs, Dr.hist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36413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1" y="0"/>
            <a:ext cx="11771870" cy="1136822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/>
              <a:t>ATŅEMTO TERITORIJU IEDZĪVOTĀJI</a:t>
            </a:r>
            <a:endParaRPr lang="lv-LV" sz="5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7" y="1031377"/>
            <a:ext cx="10545763" cy="5321644"/>
          </a:xfrm>
        </p:spPr>
        <p:txBody>
          <a:bodyPr>
            <a:noAutofit/>
          </a:bodyPr>
          <a:lstStyle/>
          <a:p>
            <a:r>
              <a:rPr lang="lv-LV" sz="3200" b="1" dirty="0" smtClean="0"/>
              <a:t>No Latvijas 1944.g. atņemtajā Abrenes teritorijā dzīvoja aptuveni 43 </a:t>
            </a:r>
            <a:r>
              <a:rPr lang="lv-LV" sz="3200" b="1" dirty="0" err="1" smtClean="0"/>
              <a:t>tk</a:t>
            </a:r>
            <a:r>
              <a:rPr lang="lv-LV" sz="3200" b="1" dirty="0" smtClean="0"/>
              <a:t> cilvēku (virs 2% no kopskaita)</a:t>
            </a:r>
          </a:p>
          <a:p>
            <a:r>
              <a:rPr lang="lv-LV" sz="3200" b="1" dirty="0" smtClean="0"/>
              <a:t>No Igaunijas 1944.g. (vēlāk labotajā) Petseri apriņķa atņemtajā daļā dzīvoja ap 50 tūkstošiem</a:t>
            </a:r>
          </a:p>
          <a:p>
            <a:r>
              <a:rPr lang="lv-LV" sz="3200" b="1" dirty="0" smtClean="0"/>
              <a:t>No Igaunijas 1944.gadā atņemtajos 3 «Aiz Narvas» pagastos dzīvoja 7,5 tūkstoši, plus </a:t>
            </a:r>
            <a:r>
              <a:rPr lang="lv-LV" sz="3200" b="1" dirty="0" err="1" smtClean="0"/>
              <a:t>Narvas</a:t>
            </a:r>
            <a:r>
              <a:rPr lang="lv-LV" sz="3200" b="1" dirty="0" smtClean="0"/>
              <a:t> pilsētas “</a:t>
            </a:r>
            <a:r>
              <a:rPr lang="lv-LV" sz="3200" b="1" dirty="0" err="1" smtClean="0"/>
              <a:t>Aiznarvas</a:t>
            </a:r>
            <a:r>
              <a:rPr lang="lv-LV" sz="3200" b="1" dirty="0" smtClean="0"/>
              <a:t> daļā” </a:t>
            </a:r>
            <a:r>
              <a:rPr lang="lv-LV" sz="3200" b="1" dirty="0" err="1" smtClean="0"/>
              <a:t>Jānilinnā</a:t>
            </a:r>
            <a:r>
              <a:rPr lang="lv-LV" sz="3200" b="1" dirty="0" smtClean="0"/>
              <a:t> ap 10 </a:t>
            </a:r>
            <a:r>
              <a:rPr lang="lv-LV" sz="3200" b="1" dirty="0" err="1" smtClean="0"/>
              <a:t>tk</a:t>
            </a:r>
            <a:r>
              <a:rPr lang="lv-LV" sz="3200" b="1" dirty="0" smtClean="0"/>
              <a:t>. Kopā Igaunijā 67 </a:t>
            </a:r>
            <a:r>
              <a:rPr lang="lv-LV" sz="3200" b="1" dirty="0" err="1" smtClean="0"/>
              <a:t>tk</a:t>
            </a:r>
            <a:r>
              <a:rPr lang="lv-LV" sz="3200" b="1" dirty="0" smtClean="0"/>
              <a:t> (6% no kopskaita)</a:t>
            </a:r>
          </a:p>
          <a:p>
            <a:r>
              <a:rPr lang="lv-LV" sz="3200" b="1" dirty="0" smtClean="0"/>
              <a:t>Kopumā no Latvijas </a:t>
            </a:r>
            <a:r>
              <a:rPr lang="lv-LV" sz="3200" b="1" smtClean="0"/>
              <a:t>un Igaunijas </a:t>
            </a:r>
            <a:r>
              <a:rPr lang="lv-LV" sz="3200" b="1" dirty="0" smtClean="0"/>
              <a:t>tika atņemtas teritorijas ar aptuveni 110 tūkstošiem iedzīvotāju. </a:t>
            </a:r>
            <a:endParaRPr lang="lv-LV" sz="3200" b="1" dirty="0"/>
          </a:p>
        </p:txBody>
      </p:sp>
    </p:spTree>
    <p:extLst>
      <p:ext uri="{BB962C8B-B14F-4D97-AF65-F5344CB8AC3E}">
        <p14:creationId xmlns:p14="http://schemas.microsoft.com/office/powerpoint/2010/main" val="2833622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7744" y="708455"/>
            <a:ext cx="8845078" cy="614954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58394" y="0"/>
            <a:ext cx="10529952" cy="537425"/>
          </a:xfrm>
        </p:spPr>
        <p:txBody>
          <a:bodyPr>
            <a:noAutofit/>
          </a:bodyPr>
          <a:lstStyle/>
          <a:p>
            <a:r>
              <a:rPr lang="lv-LV" b="1" dirty="0" smtClean="0"/>
              <a:t>Latvijai un Igaunijai 1944.g.atņemtās teritorijas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3343892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838200"/>
            <a:ext cx="10037761" cy="1484376"/>
          </a:xfrm>
        </p:spPr>
        <p:txBody>
          <a:bodyPr>
            <a:noAutofit/>
          </a:bodyPr>
          <a:lstStyle/>
          <a:p>
            <a:pPr algn="ctr"/>
            <a:r>
              <a:rPr lang="lv-LV" sz="4800" b="1" dirty="0" smtClean="0"/>
              <a:t>Citi zaudējumi, individuālā vajāšana, karošana Afganistānā, dienests Černobiļā, utt. </a:t>
            </a:r>
            <a:endParaRPr lang="lv-LV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485" y="2816352"/>
            <a:ext cx="9955213" cy="3763621"/>
          </a:xfrm>
        </p:spPr>
        <p:txBody>
          <a:bodyPr>
            <a:noAutofit/>
          </a:bodyPr>
          <a:lstStyle/>
          <a:p>
            <a:r>
              <a:rPr lang="lv-LV" sz="3200" b="1" dirty="0" smtClean="0"/>
              <a:t>No LV Afganistānā karoja 3640 cilvēki, 64 krita, 187 ievainoti</a:t>
            </a:r>
            <a:endParaRPr lang="lv-LV" sz="3200" b="1" dirty="0"/>
          </a:p>
          <a:p>
            <a:r>
              <a:rPr lang="lv-LV" sz="3200" b="1" dirty="0" smtClean="0"/>
              <a:t>No LV Černobiļā dienēja vismaz 6 tūkstoši, 1000 jau miruši un vēl 3000 piešķirta invaliditāte</a:t>
            </a:r>
          </a:p>
        </p:txBody>
      </p:sp>
    </p:spTree>
    <p:extLst>
      <p:ext uri="{BB962C8B-B14F-4D97-AF65-F5344CB8AC3E}">
        <p14:creationId xmlns:p14="http://schemas.microsoft.com/office/powerpoint/2010/main" val="2497649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175" y="0"/>
            <a:ext cx="10037761" cy="1638300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/>
              <a:t>NETIEŠIE DEMOGRĀFISKIE ZAUDĒJUMI</a:t>
            </a:r>
            <a:endParaRPr lang="lv-LV" sz="5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0175" y="1885950"/>
            <a:ext cx="10877551" cy="4661154"/>
          </a:xfrm>
        </p:spPr>
        <p:txBody>
          <a:bodyPr>
            <a:noAutofit/>
          </a:bodyPr>
          <a:lstStyle/>
          <a:p>
            <a:r>
              <a:rPr lang="lv-LV" sz="4000" b="1" dirty="0" smtClean="0">
                <a:solidFill>
                  <a:schemeClr val="tx1"/>
                </a:solidFill>
              </a:rPr>
              <a:t>Sagrautās ģimenes, nenoslēgtās laulības</a:t>
            </a:r>
          </a:p>
          <a:p>
            <a:r>
              <a:rPr lang="lv-LV" sz="4000" b="1" dirty="0" smtClean="0">
                <a:solidFill>
                  <a:schemeClr val="tx1"/>
                </a:solidFill>
              </a:rPr>
              <a:t>Dzimstības samazināšanās</a:t>
            </a:r>
          </a:p>
          <a:p>
            <a:r>
              <a:rPr lang="lv-LV" sz="4000" b="1" dirty="0" smtClean="0">
                <a:solidFill>
                  <a:schemeClr val="tx1"/>
                </a:solidFill>
              </a:rPr>
              <a:t>Latvijā ap 200 000 nedzimušu bērnu</a:t>
            </a:r>
          </a:p>
          <a:p>
            <a:r>
              <a:rPr lang="lv-LV" sz="4000" b="1" dirty="0" smtClean="0">
                <a:solidFill>
                  <a:schemeClr val="tx1"/>
                </a:solidFill>
              </a:rPr>
              <a:t>Neiegūtā izglītība</a:t>
            </a:r>
          </a:p>
          <a:p>
            <a:r>
              <a:rPr lang="lv-LV" sz="4000" b="1" dirty="0" smtClean="0">
                <a:solidFill>
                  <a:schemeClr val="tx1"/>
                </a:solidFill>
              </a:rPr>
              <a:t>Zaudētā veselība</a:t>
            </a:r>
          </a:p>
          <a:p>
            <a:r>
              <a:rPr lang="lv-LV" sz="4000" b="1" dirty="0" smtClean="0">
                <a:solidFill>
                  <a:schemeClr val="tx1"/>
                </a:solidFill>
              </a:rPr>
              <a:t>Ilgstoši krītošais vidējais mūža ilgums</a:t>
            </a:r>
            <a:endParaRPr lang="lv-LV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966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645920" y="716280"/>
          <a:ext cx="10546080" cy="614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080" y="0"/>
            <a:ext cx="11932920" cy="792480"/>
          </a:xfrm>
        </p:spPr>
        <p:txBody>
          <a:bodyPr>
            <a:normAutofit/>
          </a:bodyPr>
          <a:lstStyle/>
          <a:p>
            <a:pPr algn="ctr"/>
            <a:r>
              <a:rPr lang="lv-LV" sz="2800" b="1" dirty="0" smtClean="0"/>
              <a:t>1935.-1960.g dzimušo latviešu un citu iedzīvotāju skaits LV 2000.g.</a:t>
            </a:r>
            <a:endParaRPr lang="lv-LV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386" y="0"/>
            <a:ext cx="11545614" cy="804041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Dabīgais pieaugums Latvijā, </a:t>
            </a:r>
            <a:r>
              <a:rPr lang="lv-LV" dirty="0" err="1" smtClean="0"/>
              <a:t>t.sk</a:t>
            </a:r>
            <a:r>
              <a:rPr lang="lv-LV" dirty="0" smtClean="0"/>
              <a:t> latviešiem, 1978.-1990.g.</a:t>
            </a:r>
            <a:endParaRPr lang="lv-LV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324303" y="709448"/>
          <a:ext cx="10867697" cy="614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945" y="0"/>
            <a:ext cx="10978055" cy="851338"/>
          </a:xfrm>
        </p:spPr>
        <p:txBody>
          <a:bodyPr/>
          <a:lstStyle/>
          <a:p>
            <a:r>
              <a:rPr lang="lv-LV" dirty="0" smtClean="0"/>
              <a:t>Baltijas valstu ieta pasaulē vidējā mūža ilgumā</a:t>
            </a:r>
            <a:endParaRPr lang="lv-LV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355834" y="867103"/>
          <a:ext cx="10836166" cy="5990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11430000" cy="701040"/>
          </a:xfrm>
        </p:spPr>
        <p:txBody>
          <a:bodyPr>
            <a:normAutofit/>
          </a:bodyPr>
          <a:lstStyle/>
          <a:p>
            <a:r>
              <a:rPr lang="lv-LV" sz="3200" b="1" dirty="0" smtClean="0"/>
              <a:t>Rīgas ģimenes pēc to mājokļa būvniecības laika, 1989.g.</a:t>
            </a:r>
            <a:endParaRPr lang="lv-LV" sz="3200" b="1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173480" y="701040"/>
          <a:ext cx="11018520" cy="6156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406" y="0"/>
            <a:ext cx="11450594" cy="947351"/>
          </a:xfrm>
        </p:spPr>
        <p:txBody>
          <a:bodyPr/>
          <a:lstStyle/>
          <a:p>
            <a:r>
              <a:rPr lang="lv-LV" dirty="0" smtClean="0"/>
              <a:t>Ziņojums ir veikts apkopojot citu pētnieku veikumu: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44040"/>
            <a:ext cx="8915400" cy="4785360"/>
          </a:xfrm>
        </p:spPr>
        <p:txBody>
          <a:bodyPr>
            <a:normAutofit fontScale="92500" lnSpcReduction="20000"/>
          </a:bodyPr>
          <a:lstStyle/>
          <a:p>
            <a:r>
              <a:rPr lang="lv-LV" sz="4400" b="1" dirty="0" smtClean="0"/>
              <a:t>EDVĪNS VĪTOLIŅŠ</a:t>
            </a:r>
          </a:p>
          <a:p>
            <a:r>
              <a:rPr lang="lv-LV" sz="4400" b="1" dirty="0" smtClean="0"/>
              <a:t>PĒTERIS ZVIDRIŅŠ</a:t>
            </a:r>
          </a:p>
          <a:p>
            <a:r>
              <a:rPr lang="lv-LV" sz="4400" b="1" dirty="0" smtClean="0"/>
              <a:t>PĀRSLA EGLĪTE</a:t>
            </a:r>
          </a:p>
          <a:p>
            <a:r>
              <a:rPr lang="lv-LV" sz="4400" b="1" dirty="0" smtClean="0"/>
              <a:t>AIGI RAHI-TAMM</a:t>
            </a:r>
          </a:p>
          <a:p>
            <a:r>
              <a:rPr lang="lv-LV" sz="4400" b="1" dirty="0" err="1" smtClean="0"/>
              <a:t>Arvydas</a:t>
            </a:r>
            <a:r>
              <a:rPr lang="lv-LV" sz="4400" b="1" dirty="0" smtClean="0"/>
              <a:t> </a:t>
            </a:r>
            <a:r>
              <a:rPr lang="lv-LV" sz="4400" b="1" dirty="0" err="1" smtClean="0"/>
              <a:t>Anušauskas</a:t>
            </a:r>
            <a:endParaRPr lang="lv-LV" sz="4400" b="1" dirty="0" smtClean="0"/>
          </a:p>
          <a:p>
            <a:r>
              <a:rPr lang="lv-LV" sz="4400" b="1" dirty="0" err="1" smtClean="0"/>
              <a:t>Enn</a:t>
            </a:r>
            <a:r>
              <a:rPr lang="lv-LV" sz="4400" b="1" dirty="0" smtClean="0"/>
              <a:t> </a:t>
            </a:r>
            <a:r>
              <a:rPr lang="lv-LV" sz="4400" b="1" dirty="0" err="1" smtClean="0"/>
              <a:t>Sarv</a:t>
            </a:r>
            <a:endParaRPr lang="lv-LV" sz="4400" b="1" dirty="0" smtClean="0"/>
          </a:p>
          <a:p>
            <a:r>
              <a:rPr lang="lv-LV" sz="4400" b="1" dirty="0" err="1" smtClean="0"/>
              <a:t>Peep</a:t>
            </a:r>
            <a:r>
              <a:rPr lang="lv-LV" sz="4400" b="1" dirty="0" smtClean="0"/>
              <a:t> Varju, </a:t>
            </a:r>
            <a:r>
              <a:rPr lang="lv-LV" sz="4400" b="1" dirty="0" err="1" smtClean="0"/>
              <a:t>uc</a:t>
            </a:r>
            <a:endParaRPr lang="lv-LV" sz="4400" b="1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6541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3983" y="677899"/>
            <a:ext cx="8911687" cy="5574620"/>
          </a:xfrm>
        </p:spPr>
        <p:txBody>
          <a:bodyPr>
            <a:normAutofit/>
          </a:bodyPr>
          <a:lstStyle/>
          <a:p>
            <a:r>
              <a:rPr lang="lv-LV" sz="6600" b="1" dirty="0"/>
              <a:t>Cilvēku zaudējumi ir viens no ļaunākajiem </a:t>
            </a:r>
            <a:r>
              <a:rPr lang="lv-LV" sz="6600" b="1" dirty="0" smtClean="0"/>
              <a:t>nodarījumiem, </a:t>
            </a:r>
            <a:r>
              <a:rPr lang="lv-LV" sz="6600" b="1" dirty="0"/>
              <a:t>jo tos nav iespējams atgūt vai </a:t>
            </a:r>
            <a:r>
              <a:rPr lang="lv-LV" sz="6600" b="1" dirty="0" smtClean="0"/>
              <a:t>pilnībā atlīdzināt.</a:t>
            </a:r>
            <a:endParaRPr lang="lv-LV" sz="6600" b="1" dirty="0"/>
          </a:p>
        </p:txBody>
      </p:sp>
    </p:spTree>
    <p:extLst>
      <p:ext uri="{BB962C8B-B14F-4D97-AF65-F5344CB8AC3E}">
        <p14:creationId xmlns:p14="http://schemas.microsoft.com/office/powerpoint/2010/main" val="42688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5400" b="1" dirty="0" smtClean="0"/>
              <a:t>PAR APRĒĶINU METODIKU</a:t>
            </a:r>
            <a:endParaRPr lang="lv-LV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957" y="2133600"/>
            <a:ext cx="10915135" cy="4303776"/>
          </a:xfrm>
        </p:spPr>
        <p:txBody>
          <a:bodyPr>
            <a:noAutofit/>
          </a:bodyPr>
          <a:lstStyle/>
          <a:p>
            <a:r>
              <a:rPr lang="lv-LV" sz="4800" b="1" dirty="0" smtClean="0"/>
              <a:t>Cik maksā nogalināts cilvēks?</a:t>
            </a:r>
          </a:p>
          <a:p>
            <a:r>
              <a:rPr lang="lv-LV" sz="4800" b="1" dirty="0" smtClean="0"/>
              <a:t>Cik maksā cilvēka deportācija uz 15 gadiem un sekojošie karjeras ierobežojumi?</a:t>
            </a:r>
          </a:p>
          <a:p>
            <a:r>
              <a:rPr lang="lv-LV" sz="4800" b="1" dirty="0" smtClean="0"/>
              <a:t>Cilvēkstundas</a:t>
            </a:r>
            <a:endParaRPr lang="lv-LV" sz="4800" b="1" dirty="0"/>
          </a:p>
        </p:txBody>
      </p:sp>
    </p:spTree>
    <p:extLst>
      <p:ext uri="{BB962C8B-B14F-4D97-AF65-F5344CB8AC3E}">
        <p14:creationId xmlns:p14="http://schemas.microsoft.com/office/powerpoint/2010/main" val="362617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6" y="624110"/>
            <a:ext cx="10067924" cy="1280890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Masveida deportācijas 1941, 1949. g.</a:t>
            </a:r>
            <a:endParaRPr lang="lv-LV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1578" y="1821421"/>
            <a:ext cx="5413803" cy="4265053"/>
          </a:xfrm>
        </p:spPr>
        <p:txBody>
          <a:bodyPr>
            <a:noAutofit/>
          </a:bodyPr>
          <a:lstStyle/>
          <a:p>
            <a:r>
              <a:rPr lang="lv-LV" sz="4000" b="1" dirty="0" smtClean="0"/>
              <a:t>1941.g.14.jūnijs</a:t>
            </a:r>
          </a:p>
          <a:p>
            <a:r>
              <a:rPr lang="lv-LV" sz="4000" dirty="0" smtClean="0"/>
              <a:t>No LV 15443</a:t>
            </a:r>
          </a:p>
          <a:p>
            <a:r>
              <a:rPr lang="lv-LV" sz="4000" dirty="0" smtClean="0"/>
              <a:t>No EE 9267, no tiem atgriezās 46%</a:t>
            </a:r>
          </a:p>
          <a:p>
            <a:r>
              <a:rPr lang="lv-LV" sz="4000" dirty="0" smtClean="0"/>
              <a:t>No LT 17500 (16246), līdz karam kopā ap 23 tk</a:t>
            </a:r>
            <a:endParaRPr lang="lv-LV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9741" y="1894802"/>
            <a:ext cx="5412259" cy="3777622"/>
          </a:xfrm>
        </p:spPr>
        <p:txBody>
          <a:bodyPr>
            <a:noAutofit/>
          </a:bodyPr>
          <a:lstStyle/>
          <a:p>
            <a:r>
              <a:rPr lang="lv-LV" sz="4000" b="1" dirty="0" smtClean="0"/>
              <a:t>1949.g. un vēlāk</a:t>
            </a:r>
          </a:p>
          <a:p>
            <a:r>
              <a:rPr lang="lv-LV" sz="3600" dirty="0" smtClean="0"/>
              <a:t>No LV 42125, mira 12%, atgriezās 80%</a:t>
            </a:r>
          </a:p>
          <a:p>
            <a:r>
              <a:rPr lang="lv-LV" sz="3600" dirty="0" smtClean="0"/>
              <a:t>No EE - 20072</a:t>
            </a:r>
          </a:p>
          <a:p>
            <a:r>
              <a:rPr lang="lv-LV" sz="3600" dirty="0" smtClean="0"/>
              <a:t>No LT ap 47000 (1948) + 33000 (1949), pēc 1949.gada vēl 25000</a:t>
            </a:r>
          </a:p>
          <a:p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252352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536" y="1125300"/>
            <a:ext cx="10602913" cy="685212"/>
          </a:xfrm>
        </p:spPr>
        <p:txBody>
          <a:bodyPr>
            <a:noAutofit/>
          </a:bodyPr>
          <a:lstStyle/>
          <a:p>
            <a:pPr algn="ctr"/>
            <a:r>
              <a:rPr lang="lv-LV" sz="4800" b="1" dirty="0" smtClean="0"/>
              <a:t>Nogalinātie un represētie nacionālie partizāni (mežabrāļi)</a:t>
            </a:r>
            <a:endParaRPr lang="lv-LV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9587" y="2298356"/>
            <a:ext cx="9650413" cy="4324866"/>
          </a:xfrm>
        </p:spPr>
        <p:txBody>
          <a:bodyPr>
            <a:normAutofit/>
          </a:bodyPr>
          <a:lstStyle/>
          <a:p>
            <a:r>
              <a:rPr lang="lv-LV" sz="4000" dirty="0" smtClean="0"/>
              <a:t>Bruņotās pretestības cilvēku kopskaits Latvijā bija 20-25 tk</a:t>
            </a:r>
            <a:endParaRPr lang="lv-LV" sz="4000" dirty="0"/>
          </a:p>
          <a:p>
            <a:r>
              <a:rPr lang="lv-LV" sz="4000" dirty="0" smtClean="0"/>
              <a:t>Igaunijā aktīvi </a:t>
            </a:r>
            <a:r>
              <a:rPr lang="lv-LV" sz="4000" dirty="0"/>
              <a:t>iesaistīto cilvēku skaitu </a:t>
            </a:r>
            <a:r>
              <a:rPr lang="lv-LV" sz="4000" dirty="0" smtClean="0"/>
              <a:t>ir no 16-30 tk</a:t>
            </a:r>
          </a:p>
          <a:p>
            <a:r>
              <a:rPr lang="lv-LV" sz="4000" dirty="0" smtClean="0"/>
              <a:t>Lietuvā ap 45,4 tūkstoši cilvēku, no tiem 21,6 tk nogalināti, citi apcietināti</a:t>
            </a:r>
            <a:endParaRPr lang="lv-LV" sz="4000" dirty="0"/>
          </a:p>
        </p:txBody>
      </p:sp>
    </p:spTree>
    <p:extLst>
      <p:ext uri="{BB962C8B-B14F-4D97-AF65-F5344CB8AC3E}">
        <p14:creationId xmlns:p14="http://schemas.microsoft.com/office/powerpoint/2010/main" val="1628251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205946"/>
            <a:ext cx="10037761" cy="2067697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/>
              <a:t>NOGALINĀTIE UN REPRESĒTIE BALTIJAS VALSTU ARMIJĀS</a:t>
            </a:r>
            <a:endParaRPr lang="lv-LV" sz="5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2912" y="2537253"/>
            <a:ext cx="10479088" cy="4036541"/>
          </a:xfrm>
        </p:spPr>
        <p:txBody>
          <a:bodyPr>
            <a:noAutofit/>
          </a:bodyPr>
          <a:lstStyle/>
          <a:p>
            <a:r>
              <a:rPr lang="lv-LV" sz="3200" b="1" dirty="0" smtClean="0"/>
              <a:t>Latvijas armijā 1940.gada sākumā – 30,8 tūkstoši,</a:t>
            </a:r>
          </a:p>
          <a:p>
            <a:r>
              <a:rPr lang="lv-LV" sz="3200" b="1" dirty="0" smtClean="0"/>
              <a:t>Lietuvas armijā 1940.gada sākumā – ap 28 tūkstoši, </a:t>
            </a:r>
          </a:p>
          <a:p>
            <a:r>
              <a:rPr lang="lv-LV" sz="3200" b="1" dirty="0" smtClean="0"/>
              <a:t>Igaunijas armijā 1940.gada sākumā – ap 16 tk</a:t>
            </a:r>
          </a:p>
          <a:p>
            <a:endParaRPr lang="lv-LV" sz="3200" b="1" dirty="0"/>
          </a:p>
          <a:p>
            <a:r>
              <a:rPr lang="lv-LV" sz="3200" b="1" dirty="0" smtClean="0"/>
              <a:t>Jāturpina pētījumi cik daudz no karavīriem un virsniekiem tika nogalināti, cik daudz represēti un cik izdevās izceļot.</a:t>
            </a:r>
            <a:endParaRPr lang="lv-LV" sz="3200" b="1" dirty="0"/>
          </a:p>
        </p:txBody>
      </p:sp>
    </p:spTree>
    <p:extLst>
      <p:ext uri="{BB962C8B-B14F-4D97-AF65-F5344CB8AC3E}">
        <p14:creationId xmlns:p14="http://schemas.microsoft.com/office/powerpoint/2010/main" val="4147658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2173" y="686563"/>
            <a:ext cx="9534525" cy="502157"/>
          </a:xfrm>
        </p:spPr>
        <p:txBody>
          <a:bodyPr>
            <a:noAutofit/>
          </a:bodyPr>
          <a:lstStyle/>
          <a:p>
            <a:r>
              <a:rPr lang="lv-LV" sz="6000" b="1" dirty="0" smtClean="0"/>
              <a:t>Mobilizētie PSRS armijā</a:t>
            </a:r>
            <a:endParaRPr lang="lv-LV" sz="6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095" y="1671622"/>
            <a:ext cx="10183906" cy="4962260"/>
          </a:xfrm>
        </p:spPr>
        <p:txBody>
          <a:bodyPr>
            <a:noAutofit/>
          </a:bodyPr>
          <a:lstStyle/>
          <a:p>
            <a:r>
              <a:rPr lang="lv-LV" sz="3600" b="1" dirty="0" smtClean="0"/>
              <a:t>PSRS armijas latviešu divīzijā dienēja ap 43 tūkstoši, no tiem Latvijā atgriezās tikai 15%</a:t>
            </a:r>
          </a:p>
          <a:p>
            <a:r>
              <a:rPr lang="lv-LV" sz="3600" b="1" dirty="0" smtClean="0"/>
              <a:t>Visā okupācijas laikā PSRS armijā bija spiesti dienēt 629 tūkstoši Latvijas iedzīvotāju</a:t>
            </a:r>
            <a:endParaRPr lang="lv-LV" sz="3600" b="1" dirty="0"/>
          </a:p>
          <a:p>
            <a:r>
              <a:rPr lang="lv-LV" sz="3600" b="1" dirty="0" smtClean="0"/>
              <a:t>PSRS armijas igauņu vienībās gāja bojā starp 10 un 20 tk, mobilizēti ap 35 tk. </a:t>
            </a:r>
          </a:p>
          <a:p>
            <a:r>
              <a:rPr lang="lv-LV" sz="3600" b="1" dirty="0" smtClean="0"/>
              <a:t>No Lietuvas mobilizēti ap 60-80 tk</a:t>
            </a:r>
            <a:endParaRPr lang="lv-LV" sz="3600" b="1" dirty="0"/>
          </a:p>
        </p:txBody>
      </p:sp>
    </p:spTree>
    <p:extLst>
      <p:ext uri="{BB962C8B-B14F-4D97-AF65-F5344CB8AC3E}">
        <p14:creationId xmlns:p14="http://schemas.microsoft.com/office/powerpoint/2010/main" val="583589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9877" y="118676"/>
            <a:ext cx="9888538" cy="1871091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/>
              <a:t>Bēgļi no PSRS armijas uzbrukuma 1944.-1945.gadā</a:t>
            </a:r>
            <a:endParaRPr lang="lv-LV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8237" y="2800864"/>
            <a:ext cx="8915399" cy="3952361"/>
          </a:xfrm>
        </p:spPr>
        <p:txBody>
          <a:bodyPr>
            <a:normAutofit/>
          </a:bodyPr>
          <a:lstStyle/>
          <a:p>
            <a:r>
              <a:rPr lang="lv-LV" sz="5400" b="1" dirty="0" smtClean="0">
                <a:solidFill>
                  <a:schemeClr val="tx1"/>
                </a:solidFill>
              </a:rPr>
              <a:t>No Latvijas ap 200000</a:t>
            </a:r>
          </a:p>
          <a:p>
            <a:r>
              <a:rPr lang="lv-LV" sz="5400" b="1" dirty="0" smtClean="0">
                <a:solidFill>
                  <a:schemeClr val="tx1"/>
                </a:solidFill>
              </a:rPr>
              <a:t>No Igaunijas ap 80000</a:t>
            </a:r>
          </a:p>
          <a:p>
            <a:r>
              <a:rPr lang="lv-LV" sz="5400" b="1" dirty="0" smtClean="0">
                <a:solidFill>
                  <a:schemeClr val="tx1"/>
                </a:solidFill>
              </a:rPr>
              <a:t>No Lietuvas ap 70000</a:t>
            </a:r>
            <a:endParaRPr lang="lv-LV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8370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1175</TotalTime>
  <Words>501</Words>
  <Application>Microsoft Office PowerPoint</Application>
  <PresentationFormat>Platekrāna</PresentationFormat>
  <Paragraphs>63</Paragraphs>
  <Slides>17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PSRS OKUPĀCIJAS RADĪTIE DEMOGRĀFISKIE ZAUDĒJUMI  BALTIJAS VALSTĪM  Pētījumus apkopojis</vt:lpstr>
      <vt:lpstr>Ziņojums ir veikts apkopojot citu pētnieku veikumu:</vt:lpstr>
      <vt:lpstr>Cilvēku zaudējumi ir viens no ļaunākajiem nodarījumiem, jo tos nav iespējams atgūt vai pilnībā atlīdzināt.</vt:lpstr>
      <vt:lpstr>PAR APRĒĶINU METODIKU</vt:lpstr>
      <vt:lpstr>Masveida deportācijas 1941, 1949. g.</vt:lpstr>
      <vt:lpstr>Nogalinātie un represētie nacionālie partizāni (mežabrāļi)</vt:lpstr>
      <vt:lpstr>NOGALINĀTIE UN REPRESĒTIE BALTIJAS VALSTU ARMIJĀS</vt:lpstr>
      <vt:lpstr>Mobilizētie PSRS armijā</vt:lpstr>
      <vt:lpstr>Bēgļi no PSRS armijas uzbrukuma 1944.-1945.gadā</vt:lpstr>
      <vt:lpstr>ATŅEMTO TERITORIJU IEDZĪVOTĀJI</vt:lpstr>
      <vt:lpstr>Latvijai un Igaunijai 1944.g.atņemtās teritorijas</vt:lpstr>
      <vt:lpstr>Citi zaudējumi, individuālā vajāšana, karošana Afganistānā, dienests Černobiļā, utt. </vt:lpstr>
      <vt:lpstr>NETIEŠIE DEMOGRĀFISKIE ZAUDĒJUMI</vt:lpstr>
      <vt:lpstr>1935.-1960.g dzimušo latviešu un citu iedzīvotāju skaits LV 2000.g.</vt:lpstr>
      <vt:lpstr>Dabīgais pieaugums Latvijā, t.sk latviešiem, 1978.-1990.g.</vt:lpstr>
      <vt:lpstr>Baltijas valstu ieta pasaulē vidējā mūža ilgumā</vt:lpstr>
      <vt:lpstr>Rīgas ģimenes pēc to mājokļa būvniecības laika, 1989.g.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Līga Beļaka-Gorska</cp:lastModifiedBy>
  <cp:revision>76</cp:revision>
  <dcterms:created xsi:type="dcterms:W3CDTF">2018-04-18T07:40:08Z</dcterms:created>
  <dcterms:modified xsi:type="dcterms:W3CDTF">2019-03-22T11:51:11Z</dcterms:modified>
</cp:coreProperties>
</file>